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5" r:id="rId24"/>
    <p:sldId id="266" r:id="rId25"/>
    <p:sldId id="267" r:id="rId26"/>
    <p:sldId id="268" r:id="rId27"/>
    <p:sldId id="269" r:id="rId28"/>
    <p:sldId id="270" r:id="rId29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Sifonn" charset="1" panose="00000000000000000000"/>
      <p:regular r:id="rId10"/>
    </p:embeddedFont>
    <p:embeddedFont>
      <p:font typeface="Arimo" charset="1" panose="020B0604020202020204"/>
      <p:regular r:id="rId11"/>
    </p:embeddedFont>
    <p:embeddedFont>
      <p:font typeface="Arimo Bold" charset="1" panose="020B0704020202020204"/>
      <p:regular r:id="rId12"/>
    </p:embeddedFont>
    <p:embeddedFont>
      <p:font typeface="Arimo Italics" charset="1" panose="020B0604020202090204"/>
      <p:regular r:id="rId13"/>
    </p:embeddedFont>
    <p:embeddedFont>
      <p:font typeface="Arimo Bold Italics" charset="1" panose="020B07040202020902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22" Target="slides/slide8.xml" Type="http://schemas.openxmlformats.org/officeDocument/2006/relationships/slide"/><Relationship Id="rId23" Target="slides/slide9.xml" Type="http://schemas.openxmlformats.org/officeDocument/2006/relationships/slide"/><Relationship Id="rId24" Target="slides/slide10.xml" Type="http://schemas.openxmlformats.org/officeDocument/2006/relationships/slide"/><Relationship Id="rId25" Target="slides/slide11.xml" Type="http://schemas.openxmlformats.org/officeDocument/2006/relationships/slide"/><Relationship Id="rId26" Target="slides/slide12.xml" Type="http://schemas.openxmlformats.org/officeDocument/2006/relationships/slide"/><Relationship Id="rId27" Target="slides/slide13.xml" Type="http://schemas.openxmlformats.org/officeDocument/2006/relationships/slide"/><Relationship Id="rId28" Target="slides/slide14.xml" Type="http://schemas.openxmlformats.org/officeDocument/2006/relationships/slide"/><Relationship Id="rId29" Target="slides/slide15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542925"/>
            <a:ext cx="16230600" cy="4290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62"/>
              </a:lnSpc>
              <a:spcBef>
                <a:spcPct val="0"/>
              </a:spcBef>
            </a:pPr>
            <a:r>
              <a:rPr lang="en-US" sz="24973">
                <a:solidFill>
                  <a:srgbClr val="FFFFFF"/>
                </a:solidFill>
                <a:latin typeface="Sifonn"/>
              </a:rPr>
              <a:t>OSINT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77341" y="7913188"/>
            <a:ext cx="2208569" cy="251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91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254989" y="8135894"/>
            <a:ext cx="2330921" cy="200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93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786140"/>
            <a:ext cx="16230600" cy="1357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65"/>
              </a:lnSpc>
              <a:spcBef>
                <a:spcPct val="0"/>
              </a:spcBef>
            </a:pPr>
            <a:r>
              <a:rPr lang="en-US" sz="7904">
                <a:solidFill>
                  <a:srgbClr val="FFFFFF"/>
                </a:solidFill>
                <a:latin typeface="Sifonn"/>
              </a:rPr>
              <a:t>LUPA U MORU</a:t>
            </a:r>
          </a:p>
        </p:txBody>
      </p:sp>
      <p:sp>
        <p:nvSpPr>
          <p:cNvPr name="Freeform 6" id="6"/>
          <p:cNvSpPr/>
          <p:nvPr/>
        </p:nvSpPr>
        <p:spPr>
          <a:xfrm flipH="true" flipV="true" rot="-10800000">
            <a:off x="-145779" y="7155427"/>
            <a:ext cx="18579558" cy="3160148"/>
          </a:xfrm>
          <a:custGeom>
            <a:avLst/>
            <a:gdLst/>
            <a:ahLst/>
            <a:cxnLst/>
            <a:rect r="r" b="b" t="t" l="l"/>
            <a:pathLst>
              <a:path h="3160148" w="18579558">
                <a:moveTo>
                  <a:pt x="18579558" y="3160148"/>
                </a:moveTo>
                <a:lnTo>
                  <a:pt x="0" y="3160148"/>
                </a:lnTo>
                <a:lnTo>
                  <a:pt x="0" y="0"/>
                </a:lnTo>
                <a:lnTo>
                  <a:pt x="18579558" y="0"/>
                </a:lnTo>
                <a:lnTo>
                  <a:pt x="18579558" y="3160148"/>
                </a:lnTo>
                <a:close/>
              </a:path>
            </a:pathLst>
          </a:custGeom>
          <a:blipFill>
            <a:blip r:embed="rId2"/>
            <a:stretch>
              <a:fillRect l="0" t="-67586" r="0" b="-67586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542086" y="5086350"/>
            <a:ext cx="5203828" cy="440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47"/>
              </a:lnSpc>
              <a:spcBef>
                <a:spcPct val="0"/>
              </a:spcBef>
            </a:pPr>
            <a:r>
              <a:rPr lang="en-US" sz="2534">
                <a:solidFill>
                  <a:srgbClr val="FFFFFF"/>
                </a:solidFill>
                <a:latin typeface="Sifonn"/>
              </a:rPr>
              <a:t>MITAR AVRAMOVIĆ, 398/21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70690"/>
            <a:ext cx="9783176" cy="10628381"/>
          </a:xfrm>
          <a:custGeom>
            <a:avLst/>
            <a:gdLst/>
            <a:ahLst/>
            <a:cxnLst/>
            <a:rect r="r" b="b" t="t" l="l"/>
            <a:pathLst>
              <a:path h="10628381" w="9783176">
                <a:moveTo>
                  <a:pt x="0" y="0"/>
                </a:moveTo>
                <a:lnTo>
                  <a:pt x="9783176" y="0"/>
                </a:lnTo>
                <a:lnTo>
                  <a:pt x="9783176" y="10628380"/>
                </a:lnTo>
                <a:lnTo>
                  <a:pt x="0" y="10628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9181" t="0" r="-1395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3975A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9608528" y="1415521"/>
            <a:ext cx="7167764" cy="1615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Sifonn"/>
              </a:rPr>
              <a:t>PROFESIONALNA UPOTREBA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34760" y="3926808"/>
            <a:ext cx="8115300" cy="2357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341" indent="-345171" lvl="1">
              <a:lnSpc>
                <a:spcPts val="4476"/>
              </a:lnSpc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Bezbednost: praćenje terorističkih grupa, identifikacija, cyber pretnje</a:t>
            </a:r>
          </a:p>
          <a:p>
            <a:pPr marL="690341" indent="-345171" lvl="1">
              <a:lnSpc>
                <a:spcPts val="4476"/>
              </a:lnSpc>
              <a:spcBef>
                <a:spcPct val="0"/>
              </a:spcBef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Istraživačko novinarstvo: borba protiv lažnih vesti, korupcije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-1178308"/>
            <a:ext cx="21472483" cy="12078271"/>
          </a:xfrm>
          <a:custGeom>
            <a:avLst/>
            <a:gdLst/>
            <a:ahLst/>
            <a:cxnLst/>
            <a:rect r="r" b="b" t="t" l="l"/>
            <a:pathLst>
              <a:path h="12078271" w="21472483">
                <a:moveTo>
                  <a:pt x="0" y="0"/>
                </a:moveTo>
                <a:lnTo>
                  <a:pt x="21472483" y="0"/>
                </a:lnTo>
                <a:lnTo>
                  <a:pt x="21472483" y="12078272"/>
                </a:lnTo>
                <a:lnTo>
                  <a:pt x="0" y="120782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3264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186A9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08767" y="1674939"/>
            <a:ext cx="6955166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Glacial Indifference Bold"/>
              </a:rPr>
              <a:t>SADRŽAJ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3264" y="3197930"/>
            <a:ext cx="8115300" cy="381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uvod u OSINT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istorijat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osnovne tehnike i metode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profesionalna upotreba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 Bold"/>
              </a:rPr>
              <a:t>prednosti i mane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budućnost OSINT-a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0992" t="-25496" r="0" b="-2549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105517"/>
            <a:ext cx="7788737" cy="4114800"/>
            <a:chOff x="0" y="0"/>
            <a:chExt cx="2051355" cy="10837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51355" cy="1083733"/>
            </a:xfrm>
            <a:custGeom>
              <a:avLst/>
              <a:gdLst/>
              <a:ahLst/>
              <a:cxnLst/>
              <a:rect r="r" b="b" t="t" l="l"/>
              <a:pathLst>
                <a:path h="1083733" w="2051355">
                  <a:moveTo>
                    <a:pt x="0" y="0"/>
                  </a:moveTo>
                  <a:lnTo>
                    <a:pt x="2051355" y="0"/>
                  </a:lnTo>
                  <a:lnTo>
                    <a:pt x="2051355" y="1083733"/>
                  </a:lnTo>
                  <a:lnTo>
                    <a:pt x="0" y="1083733"/>
                  </a:lnTo>
                  <a:close/>
                </a:path>
              </a:pathLst>
            </a:custGeom>
            <a:solidFill>
              <a:srgbClr val="3975A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51355" cy="1121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470563" y="3066683"/>
            <a:ext cx="7788737" cy="4114800"/>
            <a:chOff x="0" y="0"/>
            <a:chExt cx="2051355" cy="10837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1355" cy="1083733"/>
            </a:xfrm>
            <a:custGeom>
              <a:avLst/>
              <a:gdLst/>
              <a:ahLst/>
              <a:cxnLst/>
              <a:rect r="r" b="b" t="t" l="l"/>
              <a:pathLst>
                <a:path h="1083733" w="2051355">
                  <a:moveTo>
                    <a:pt x="0" y="0"/>
                  </a:moveTo>
                  <a:lnTo>
                    <a:pt x="2051355" y="0"/>
                  </a:lnTo>
                  <a:lnTo>
                    <a:pt x="2051355" y="1083733"/>
                  </a:lnTo>
                  <a:lnTo>
                    <a:pt x="0" y="1083733"/>
                  </a:lnTo>
                  <a:close/>
                </a:path>
              </a:pathLst>
            </a:custGeom>
            <a:solidFill>
              <a:srgbClr val="3975AC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051355" cy="11218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66726" y="3498040"/>
            <a:ext cx="6793710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Sifonn"/>
              </a:rPr>
              <a:t>PREDNOSTI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66726" y="4464388"/>
            <a:ext cx="6793710" cy="1357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Sifonn"/>
              </a:rPr>
              <a:t>Dostupnost informacija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Sifonn"/>
              </a:rPr>
              <a:t>Brzina prikupljanja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08589" y="3459205"/>
            <a:ext cx="6793710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Sifonn"/>
              </a:rPr>
              <a:t>MANE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08589" y="4425553"/>
            <a:ext cx="6793710" cy="1986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Sifonn"/>
              </a:rPr>
              <a:t>Tačnost informacija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Sifonn"/>
              </a:rPr>
              <a:t>Potencijalni nedostatak konteksta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155851" y="1028700"/>
            <a:ext cx="8629424" cy="1348175"/>
            <a:chOff x="0" y="0"/>
            <a:chExt cx="11505899" cy="1797567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11505899" cy="1797567"/>
              <a:chOff x="0" y="0"/>
              <a:chExt cx="2272770" cy="355075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2272770" cy="355075"/>
              </a:xfrm>
              <a:custGeom>
                <a:avLst/>
                <a:gdLst/>
                <a:ahLst/>
                <a:cxnLst/>
                <a:rect r="r" b="b" t="t" l="l"/>
                <a:pathLst>
                  <a:path h="355075" w="2272770">
                    <a:moveTo>
                      <a:pt x="0" y="0"/>
                    </a:moveTo>
                    <a:lnTo>
                      <a:pt x="2272770" y="0"/>
                    </a:lnTo>
                    <a:lnTo>
                      <a:pt x="2272770" y="355075"/>
                    </a:lnTo>
                    <a:lnTo>
                      <a:pt x="0" y="355075"/>
                    </a:lnTo>
                    <a:close/>
                  </a:path>
                </a:pathLst>
              </a:custGeom>
              <a:solidFill>
                <a:srgbClr val="202D2C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2272770" cy="3931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91"/>
                  </a:lnSpc>
                </a:pPr>
              </a:p>
            </p:txBody>
          </p:sp>
        </p:grpSp>
        <p:sp>
          <p:nvSpPr>
            <p:cNvPr name="TextBox 17" id="17"/>
            <p:cNvSpPr txBox="true"/>
            <p:nvPr/>
          </p:nvSpPr>
          <p:spPr>
            <a:xfrm rot="0">
              <a:off x="415889" y="373763"/>
              <a:ext cx="10674121" cy="9547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60"/>
                </a:lnSpc>
                <a:spcBef>
                  <a:spcPct val="0"/>
                </a:spcBef>
              </a:pPr>
              <a:r>
                <a:rPr lang="en-US" sz="4257">
                  <a:solidFill>
                    <a:srgbClr val="FFFFFF"/>
                  </a:solidFill>
                  <a:latin typeface="Sifonn"/>
                </a:rPr>
                <a:t>PREDNOSTI I MANE OSINT-A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-1178308"/>
            <a:ext cx="21472483" cy="12078271"/>
          </a:xfrm>
          <a:custGeom>
            <a:avLst/>
            <a:gdLst/>
            <a:ahLst/>
            <a:cxnLst/>
            <a:rect r="r" b="b" t="t" l="l"/>
            <a:pathLst>
              <a:path h="12078271" w="21472483">
                <a:moveTo>
                  <a:pt x="0" y="0"/>
                </a:moveTo>
                <a:lnTo>
                  <a:pt x="21472483" y="0"/>
                </a:lnTo>
                <a:lnTo>
                  <a:pt x="21472483" y="12078272"/>
                </a:lnTo>
                <a:lnTo>
                  <a:pt x="0" y="120782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3264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186A9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08767" y="1674939"/>
            <a:ext cx="6955166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Glacial Indifference Bold"/>
              </a:rPr>
              <a:t>SADRŽAJ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3264" y="3197930"/>
            <a:ext cx="8115300" cy="381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uvod u OSINT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istorijat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osnovne tehnike i metode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profesionalna upotreba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prednosti i mane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 Bold"/>
              </a:rPr>
              <a:t>budućnost OSINT-a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70690"/>
            <a:ext cx="9783176" cy="10628381"/>
          </a:xfrm>
          <a:custGeom>
            <a:avLst/>
            <a:gdLst/>
            <a:ahLst/>
            <a:cxnLst/>
            <a:rect r="r" b="b" t="t" l="l"/>
            <a:pathLst>
              <a:path h="10628381" w="9783176">
                <a:moveTo>
                  <a:pt x="0" y="0"/>
                </a:moveTo>
                <a:lnTo>
                  <a:pt x="9783176" y="0"/>
                </a:lnTo>
                <a:lnTo>
                  <a:pt x="9783176" y="10628380"/>
                </a:lnTo>
                <a:lnTo>
                  <a:pt x="0" y="10628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9181" t="0" r="-1395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3975A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9608528" y="1415521"/>
            <a:ext cx="7167764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Sifonn"/>
              </a:rPr>
              <a:t>BUDUĆNOST OSINT-A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34760" y="3645821"/>
            <a:ext cx="8115300" cy="2919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341" indent="-345171" lvl="1">
              <a:lnSpc>
                <a:spcPts val="4476"/>
              </a:lnSpc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Razvoj naprednih algoritama za analizu podataka</a:t>
            </a:r>
          </a:p>
          <a:p>
            <a:pPr marL="690341" indent="-345171" lvl="1">
              <a:lnSpc>
                <a:spcPts val="4476"/>
              </a:lnSpc>
              <a:spcBef>
                <a:spcPct val="0"/>
              </a:spcBef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Primena veštačke inteligencije u automatizaciji procesa prikupljanja informacija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77341" y="7913188"/>
            <a:ext cx="2208569" cy="251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91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254989" y="8135894"/>
            <a:ext cx="2330921" cy="200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93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283562"/>
            <a:ext cx="16230600" cy="1974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106"/>
              </a:lnSpc>
              <a:spcBef>
                <a:spcPct val="0"/>
              </a:spcBef>
            </a:pPr>
            <a:r>
              <a:rPr lang="en-US" sz="11504">
                <a:solidFill>
                  <a:srgbClr val="FFFFFF"/>
                </a:solidFill>
                <a:latin typeface="Sifonn"/>
              </a:rPr>
              <a:t>HVALA NA PAŽNJI!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-1178308"/>
            <a:ext cx="21472483" cy="12078271"/>
          </a:xfrm>
          <a:custGeom>
            <a:avLst/>
            <a:gdLst/>
            <a:ahLst/>
            <a:cxnLst/>
            <a:rect r="r" b="b" t="t" l="l"/>
            <a:pathLst>
              <a:path h="12078271" w="21472483">
                <a:moveTo>
                  <a:pt x="0" y="0"/>
                </a:moveTo>
                <a:lnTo>
                  <a:pt x="21472483" y="0"/>
                </a:lnTo>
                <a:lnTo>
                  <a:pt x="21472483" y="12078272"/>
                </a:lnTo>
                <a:lnTo>
                  <a:pt x="0" y="120782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3264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186A9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08767" y="1674939"/>
            <a:ext cx="6955166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Glacial Indifference Bold"/>
              </a:rPr>
              <a:t>SADRŽAJ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3264" y="3197930"/>
            <a:ext cx="8115300" cy="381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uvod u OSINT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istorijat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osnovne tehnike i metode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profesionalna upotreba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prednosti i mane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budućnost OSINT-a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-1178308"/>
            <a:ext cx="21472483" cy="12078271"/>
          </a:xfrm>
          <a:custGeom>
            <a:avLst/>
            <a:gdLst/>
            <a:ahLst/>
            <a:cxnLst/>
            <a:rect r="r" b="b" t="t" l="l"/>
            <a:pathLst>
              <a:path h="12078271" w="21472483">
                <a:moveTo>
                  <a:pt x="0" y="0"/>
                </a:moveTo>
                <a:lnTo>
                  <a:pt x="21472483" y="0"/>
                </a:lnTo>
                <a:lnTo>
                  <a:pt x="21472483" y="12078272"/>
                </a:lnTo>
                <a:lnTo>
                  <a:pt x="0" y="120782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3264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186A9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08767" y="1674939"/>
            <a:ext cx="6955166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Glacial Indifference Bold"/>
              </a:rPr>
              <a:t>SADRŽAJ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3264" y="3197930"/>
            <a:ext cx="8115300" cy="381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 Bold"/>
              </a:rPr>
              <a:t>uvod u OSINT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istorijat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osnovne tehnike i metode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profesionalna upotreba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prednosti i mane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budućnost OSINT-a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70690"/>
            <a:ext cx="9783176" cy="10628381"/>
          </a:xfrm>
          <a:custGeom>
            <a:avLst/>
            <a:gdLst/>
            <a:ahLst/>
            <a:cxnLst/>
            <a:rect r="r" b="b" t="t" l="l"/>
            <a:pathLst>
              <a:path h="10628381" w="9783176">
                <a:moveTo>
                  <a:pt x="0" y="0"/>
                </a:moveTo>
                <a:lnTo>
                  <a:pt x="9783176" y="0"/>
                </a:lnTo>
                <a:lnTo>
                  <a:pt x="9783176" y="10628380"/>
                </a:lnTo>
                <a:lnTo>
                  <a:pt x="0" y="10628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9181" t="0" r="-1395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3975A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9608528" y="1415521"/>
            <a:ext cx="7167764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Sifonn"/>
              </a:rPr>
              <a:t>UVOD U OSINT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27008" y="2563847"/>
            <a:ext cx="7149284" cy="5083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6"/>
              </a:lnSpc>
            </a:pPr>
            <a:r>
              <a:rPr lang="en-US" sz="3197">
                <a:solidFill>
                  <a:srgbClr val="FFFFFF"/>
                </a:solidFill>
                <a:latin typeface="Sifonn"/>
              </a:rPr>
              <a:t>OSINT (Open Source INTelligence) je proces prikupljanja, analize i interpretacije informacija iz javno dostupnih izvora kako bi se stekao uvid u određenu temu, događaj ili entitet.</a:t>
            </a:r>
          </a:p>
          <a:p>
            <a:pPr>
              <a:lnSpc>
                <a:spcPts val="4476"/>
              </a:lnSpc>
            </a:pPr>
          </a:p>
          <a:p>
            <a:pPr>
              <a:lnSpc>
                <a:spcPts val="4476"/>
              </a:lnSpc>
              <a:spcBef>
                <a:spcPct val="0"/>
              </a:spcBef>
            </a:pPr>
            <a:r>
              <a:rPr lang="en-US" sz="3197">
                <a:solidFill>
                  <a:srgbClr val="FFFFFF"/>
                </a:solidFill>
                <a:latin typeface="Sifonn"/>
              </a:rPr>
              <a:t>Primene: bezbednost, istraživačko novinarstvo, analiza tržišta...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-1178308"/>
            <a:ext cx="21472483" cy="12078271"/>
          </a:xfrm>
          <a:custGeom>
            <a:avLst/>
            <a:gdLst/>
            <a:ahLst/>
            <a:cxnLst/>
            <a:rect r="r" b="b" t="t" l="l"/>
            <a:pathLst>
              <a:path h="12078271" w="21472483">
                <a:moveTo>
                  <a:pt x="0" y="0"/>
                </a:moveTo>
                <a:lnTo>
                  <a:pt x="21472483" y="0"/>
                </a:lnTo>
                <a:lnTo>
                  <a:pt x="21472483" y="12078272"/>
                </a:lnTo>
                <a:lnTo>
                  <a:pt x="0" y="120782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3264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186A9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08767" y="1674939"/>
            <a:ext cx="6955166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Glacial Indifference Bold"/>
              </a:rPr>
              <a:t>SADRŽAJ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3264" y="3197930"/>
            <a:ext cx="8115300" cy="381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uvod u OSINT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 Bold"/>
              </a:rPr>
              <a:t>istorijat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osnovne tehnike i metode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profesionalna upotreba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prednosti i mane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budućnost OSINT-a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70690"/>
            <a:ext cx="9783176" cy="10628381"/>
          </a:xfrm>
          <a:custGeom>
            <a:avLst/>
            <a:gdLst/>
            <a:ahLst/>
            <a:cxnLst/>
            <a:rect r="r" b="b" t="t" l="l"/>
            <a:pathLst>
              <a:path h="10628381" w="9783176">
                <a:moveTo>
                  <a:pt x="0" y="0"/>
                </a:moveTo>
                <a:lnTo>
                  <a:pt x="9783176" y="0"/>
                </a:lnTo>
                <a:lnTo>
                  <a:pt x="9783176" y="10628380"/>
                </a:lnTo>
                <a:lnTo>
                  <a:pt x="0" y="10628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9181" t="0" r="-1395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3975A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9608528" y="1415521"/>
            <a:ext cx="7167764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Sifonn"/>
              </a:rPr>
              <a:t>ISTORIJAT OSINT-A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2969546"/>
            <a:ext cx="8115300" cy="42717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341" indent="-345171" lvl="1">
              <a:lnSpc>
                <a:spcPts val="4476"/>
              </a:lnSpc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Počinje kao vojni projekat još u Drugom svetskom ratu (FBMS 1941).</a:t>
            </a:r>
          </a:p>
          <a:p>
            <a:pPr marL="690341" indent="-345171" lvl="1">
              <a:lnSpc>
                <a:spcPts val="4476"/>
              </a:lnSpc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Sefton Delmer</a:t>
            </a:r>
          </a:p>
          <a:p>
            <a:pPr marL="690341" indent="-345171" lvl="1">
              <a:lnSpc>
                <a:spcPts val="4476"/>
              </a:lnSpc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Hladni rat</a:t>
            </a:r>
          </a:p>
          <a:p>
            <a:pPr marL="690341" indent="-345171" lvl="1">
              <a:lnSpc>
                <a:spcPts val="4476"/>
              </a:lnSpc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Pojava interneta</a:t>
            </a:r>
          </a:p>
          <a:p>
            <a:pPr marL="690341" indent="-345171" lvl="1">
              <a:lnSpc>
                <a:spcPts val="4476"/>
              </a:lnSpc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Napad na kule bliznakinje</a:t>
            </a:r>
          </a:p>
          <a:p>
            <a:pPr marL="690341" indent="-345171" lvl="1">
              <a:lnSpc>
                <a:spcPts val="4476"/>
              </a:lnSpc>
              <a:spcBef>
                <a:spcPct val="0"/>
              </a:spcBef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ADDNI/OS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-1178308"/>
            <a:ext cx="21472483" cy="12078271"/>
          </a:xfrm>
          <a:custGeom>
            <a:avLst/>
            <a:gdLst/>
            <a:ahLst/>
            <a:cxnLst/>
            <a:rect r="r" b="b" t="t" l="l"/>
            <a:pathLst>
              <a:path h="12078271" w="21472483">
                <a:moveTo>
                  <a:pt x="0" y="0"/>
                </a:moveTo>
                <a:lnTo>
                  <a:pt x="21472483" y="0"/>
                </a:lnTo>
                <a:lnTo>
                  <a:pt x="21472483" y="12078272"/>
                </a:lnTo>
                <a:lnTo>
                  <a:pt x="0" y="120782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3264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186A9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08767" y="1674939"/>
            <a:ext cx="6955166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Glacial Indifference Bold"/>
              </a:rPr>
              <a:t>SADRŽAJ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3264" y="3197930"/>
            <a:ext cx="8115300" cy="381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uvod u OSINT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istorijat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 Bold"/>
              </a:rPr>
              <a:t>osnovne tehnike i metode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profesionalna upotreba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prednosti i mane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budućnost OSINT-a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70690"/>
            <a:ext cx="9783176" cy="10628381"/>
          </a:xfrm>
          <a:custGeom>
            <a:avLst/>
            <a:gdLst/>
            <a:ahLst/>
            <a:cxnLst/>
            <a:rect r="r" b="b" t="t" l="l"/>
            <a:pathLst>
              <a:path h="10628381" w="9783176">
                <a:moveTo>
                  <a:pt x="0" y="0"/>
                </a:moveTo>
                <a:lnTo>
                  <a:pt x="9783176" y="0"/>
                </a:lnTo>
                <a:lnTo>
                  <a:pt x="9783176" y="10628380"/>
                </a:lnTo>
                <a:lnTo>
                  <a:pt x="0" y="10628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9181" t="0" r="-1395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3975A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9608528" y="1415521"/>
            <a:ext cx="7167764" cy="1615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Sifonn"/>
              </a:rPr>
              <a:t>OSNOVNE TEHNIKE I METODE OSINT-A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34760" y="3560096"/>
            <a:ext cx="8115300" cy="3090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341" indent="-345171" lvl="1">
              <a:lnSpc>
                <a:spcPts val="4476"/>
              </a:lnSpc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Internet pretraživači</a:t>
            </a:r>
          </a:p>
          <a:p>
            <a:pPr marL="690341" indent="-345171" lvl="1">
              <a:lnSpc>
                <a:spcPts val="4476"/>
              </a:lnSpc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Društvene mreže</a:t>
            </a:r>
          </a:p>
          <a:p>
            <a:pPr marL="690341" indent="-345171" lvl="1">
              <a:lnSpc>
                <a:spcPts val="4476"/>
              </a:lnSpc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Javne baze podataka</a:t>
            </a:r>
          </a:p>
          <a:p>
            <a:pPr marL="690341" indent="-345171" lvl="1">
              <a:lnSpc>
                <a:spcPts val="4476"/>
              </a:lnSpc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Javni dokumenti</a:t>
            </a:r>
          </a:p>
          <a:p>
            <a:pPr marL="690341" indent="-345171" lvl="1">
              <a:lnSpc>
                <a:spcPts val="4476"/>
              </a:lnSpc>
              <a:spcBef>
                <a:spcPct val="0"/>
              </a:spcBef>
              <a:buFont typeface="Arial"/>
              <a:buChar char="•"/>
            </a:pPr>
            <a:r>
              <a:rPr lang="en-US" sz="3197">
                <a:solidFill>
                  <a:srgbClr val="FFFFFF"/>
                </a:solidFill>
                <a:latin typeface="Sifonn"/>
              </a:rPr>
              <a:t>VPN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D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-1178308"/>
            <a:ext cx="21472483" cy="12078271"/>
          </a:xfrm>
          <a:custGeom>
            <a:avLst/>
            <a:gdLst/>
            <a:ahLst/>
            <a:cxnLst/>
            <a:rect r="r" b="b" t="t" l="l"/>
            <a:pathLst>
              <a:path h="12078271" w="21472483">
                <a:moveTo>
                  <a:pt x="0" y="0"/>
                </a:moveTo>
                <a:lnTo>
                  <a:pt x="21472483" y="0"/>
                </a:lnTo>
                <a:lnTo>
                  <a:pt x="21472483" y="12078272"/>
                </a:lnTo>
                <a:lnTo>
                  <a:pt x="0" y="120782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3264" y="1028700"/>
            <a:ext cx="8115300" cy="8229600"/>
            <a:chOff x="0" y="0"/>
            <a:chExt cx="2137363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37363" cy="2167467"/>
            </a:xfrm>
            <a:custGeom>
              <a:avLst/>
              <a:gdLst/>
              <a:ahLst/>
              <a:cxnLst/>
              <a:rect r="r" b="b" t="t" l="l"/>
              <a:pathLst>
                <a:path h="2167467" w="2137363">
                  <a:moveTo>
                    <a:pt x="0" y="0"/>
                  </a:moveTo>
                  <a:lnTo>
                    <a:pt x="2137363" y="0"/>
                  </a:lnTo>
                  <a:lnTo>
                    <a:pt x="2137363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186A9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37363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9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08767" y="1674939"/>
            <a:ext cx="6955166" cy="796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5"/>
              </a:lnSpc>
              <a:spcBef>
                <a:spcPct val="0"/>
              </a:spcBef>
            </a:pPr>
            <a:r>
              <a:rPr lang="en-US" sz="4632">
                <a:solidFill>
                  <a:srgbClr val="FFFFFF"/>
                </a:solidFill>
                <a:latin typeface="Glacial Indifference Bold"/>
              </a:rPr>
              <a:t>SADRŽAJ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3264" y="3197930"/>
            <a:ext cx="8115300" cy="3814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uvod u OSINT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istorijat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osnovne tehnike i metode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 Bold"/>
              </a:rPr>
              <a:t>profesionalna upotreba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prednosti i mane OSINT-a</a:t>
            </a:r>
          </a:p>
          <a:p>
            <a:pPr marL="767641" indent="-383821" lvl="1">
              <a:lnSpc>
                <a:spcPts val="4977"/>
              </a:lnSpc>
              <a:buFont typeface="Arial"/>
              <a:buChar char="•"/>
            </a:pPr>
            <a:r>
              <a:rPr lang="en-US" sz="3555">
                <a:solidFill>
                  <a:srgbClr val="FFFFFF"/>
                </a:solidFill>
                <a:latin typeface="Glacial Indifference"/>
              </a:rPr>
              <a:t>budućnost OSINT-a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DAGBRu1AK4c</dc:identifier>
  <dcterms:modified xsi:type="dcterms:W3CDTF">2011-08-01T06:04:30Z</dcterms:modified>
  <cp:revision>1</cp:revision>
  <dc:title>nznm</dc:title>
</cp:coreProperties>
</file>

<file path=docProps/thumbnail.jpeg>
</file>